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3"/>
  </p:notesMasterIdLst>
  <p:sldIdLst>
    <p:sldId id="256" r:id="rId2"/>
    <p:sldId id="275" r:id="rId3"/>
    <p:sldId id="277" r:id="rId4"/>
    <p:sldId id="283" r:id="rId5"/>
    <p:sldId id="284" r:id="rId6"/>
    <p:sldId id="285" r:id="rId7"/>
    <p:sldId id="278" r:id="rId8"/>
    <p:sldId id="280" r:id="rId9"/>
    <p:sldId id="281" r:id="rId10"/>
    <p:sldId id="282" r:id="rId11"/>
    <p:sldId id="273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13C"/>
    <a:srgbClr val="2A560F"/>
    <a:srgbClr val="44AC2F"/>
    <a:srgbClr val="C5E0B3"/>
    <a:srgbClr val="C89800"/>
    <a:srgbClr val="FFDA65"/>
    <a:srgbClr val="C1CB33"/>
    <a:srgbClr val="0E4508"/>
    <a:srgbClr val="0082CA"/>
    <a:srgbClr val="00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Помірний стиль 1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44460027542759E-2"/>
          <c:y val="2.1084495701474529E-2"/>
          <c:w val="0.94050218793940588"/>
          <c:h val="0.6911417448111941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6226771843352517E-2"/>
          <c:y val="0.69469650224264878"/>
          <c:w val="0.8999998083463463"/>
          <c:h val="6.2831797190394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513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513C"/>
          </a:solidFill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6E0CA-D3EB-43BE-80AD-27FD45219D85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95F45-6264-4EB5-93F9-C25667539A6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0353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32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70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305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106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6651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1060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530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9655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1337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48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082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589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799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340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02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70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53607-36BA-4636-B757-61712237AFED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6D3D28-C979-4E5E-B935-C1F06C36CB9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888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968-24#n2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снимок экрана, графический дизайн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E71AC56-1E57-C3AD-8116-1E9BFF33D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33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1EC63A-7143-C409-0962-9CA2253AA0BD}"/>
              </a:ext>
            </a:extLst>
          </p:cNvPr>
          <p:cNvSpPr txBox="1"/>
          <p:nvPr/>
        </p:nvSpPr>
        <p:spPr>
          <a:xfrm>
            <a:off x="828803" y="1981702"/>
            <a:ext cx="54305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u="sng" dirty="0">
                <a:hlinkClick r:id="rId3"/>
              </a:rPr>
              <a:t>Порядок реєстрації осіб, які здійснюють господарську діяльність, пов’язану з виробництвом та обігом об’єктів регулювання</a:t>
            </a:r>
            <a:endParaRPr lang="uk-UA" sz="2800" b="1" u="sng" dirty="0">
              <a:latin typeface="Inerta Black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28257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46285" y="609601"/>
            <a:ext cx="10583739" cy="9549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602286"/>
            <a:ext cx="11087630" cy="497948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Територіальний орган Держпродспоживслужби наступного робочого дня з дня складання Акта перевірки надсилає до Держпродспоживслужби його копію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Держпродспоживслужба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протягом 5 робочих днів з дня отримання Акта перевірки приймає одне з таких рішень (оформлених наказом), яке оформляється у письмовій формі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 підтвердження можливості здійснення зареєстрованою особою господарської діяльності з виробництва та маркування дерев’яного пакувального матеріалу із присвоєнням такій особі статусу оператора дерев’яного пакувального матеріалу та п’ятизначного індивідуального коду, який є унікальним та не може бути присвоєний іншій особі, у тому числі після скасування реєстрації як особи, яка здійснює господарську діяльність з виробництва та маркування дерев’яного пакувального матеріалу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 непідтвердження можливості здійснення зареєстрованою особою господарської діяльності з виробництва та маркування дерев’яного пакувального матеріалу, у тому числі нанесення коду (кодів) обробки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Підставами для прийняття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</a:rPr>
              <a:t>рішення про непідтвердження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можливості здійснення зареєстрованою особою господарської діяльності з виробництва та маркування дерев’яного пакувального матеріалу є: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Акт перевірки, що не підтверджує можливість здійснення зареєстрованою особою господарської діяльності з виробництва та маркування дерев’яного пакувального матеріалу;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виявлення недостовірних відомостей у документах, доданих до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заяви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endParaRPr lang="uk-UA" i="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5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снимок экрана, графический дизайн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E71AC56-1E57-C3AD-8116-1E9BFF33D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1EC63A-7143-C409-0962-9CA2253AA0BD}"/>
              </a:ext>
            </a:extLst>
          </p:cNvPr>
          <p:cNvSpPr txBox="1"/>
          <p:nvPr/>
        </p:nvSpPr>
        <p:spPr>
          <a:xfrm>
            <a:off x="828803" y="2568843"/>
            <a:ext cx="5340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7513C"/>
                </a:solidFill>
                <a:latin typeface="Inerta Black" pitchFamily="50" charset="-52"/>
              </a:rPr>
              <a:t>Дякую за увагу!</a:t>
            </a:r>
            <a:endParaRPr lang="uk-UA" sz="4000" dirty="0">
              <a:solidFill>
                <a:srgbClr val="07513C"/>
              </a:solidFill>
              <a:latin typeface="Inerta Light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4064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1320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sz="2700" b="1" dirty="0" smtClean="0">
                <a:solidFill>
                  <a:schemeClr val="tx1"/>
                </a:solidFill>
              </a:rPr>
              <a:t>2025 рік розпочався із змін законодавства у  сфері карантину рослин</a:t>
            </a:r>
            <a:endParaRPr lang="uk-UA" sz="2700" b="1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600" b="1" dirty="0">
                <a:solidFill>
                  <a:schemeClr val="tx1"/>
                </a:solidFill>
                <a:latin typeface="Inerta Black" pitchFamily="50" charset="-52"/>
              </a:rPr>
              <a:t>16.01.2025</a:t>
            </a:r>
          </a:p>
          <a:p>
            <a:r>
              <a:rPr lang="uk-UA" sz="1600" b="1" dirty="0" smtClean="0">
                <a:solidFill>
                  <a:schemeClr val="tx1"/>
                </a:solidFill>
                <a:latin typeface="Inerta Black" pitchFamily="50" charset="-52"/>
              </a:rPr>
              <a:t>набрав </a:t>
            </a:r>
            <a:r>
              <a:rPr lang="uk-UA" sz="1600" b="1" dirty="0">
                <a:solidFill>
                  <a:schemeClr val="tx1"/>
                </a:solidFill>
                <a:latin typeface="Inerta Black" pitchFamily="50" charset="-52"/>
              </a:rPr>
              <a:t>чинності 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258205" cy="33041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 Міністерства аграрної політики та продовольства України від 27 травня 2024 року № 1640</a:t>
            </a:r>
          </a:p>
          <a:p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 затвердження Порядку реєстрації осіб, які здійснюють господарську діяльність, пов’язану з виробництвом та обігом об’єктів регулювання, та Фітосанітарних заходів щодо дерев’яного пакувального матеріалу»</a:t>
            </a:r>
          </a:p>
          <a:p>
            <a:endParaRPr lang="uk-UA" dirty="0"/>
          </a:p>
        </p:txBody>
      </p:sp>
      <p:sp>
        <p:nvSpPr>
          <p:cNvPr id="17" name="Объект 16"/>
          <p:cNvSpPr>
            <a:spLocks noGrp="1"/>
          </p:cNvSpPr>
          <p:nvPr>
            <p:ph sz="quarter" idx="4"/>
          </p:nvPr>
        </p:nvSpPr>
        <p:spPr>
          <a:xfrm>
            <a:off x="5088383" y="1930401"/>
            <a:ext cx="6770241" cy="446087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осіб, які здійснюють господарську діяльність, пов’язану з виробництвом та обігом об’єктів регулювання, проводиться виключно на підставі заяви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6 місяців з дати набрання чинності цим наказом особи, зареєстровані відповідно до статті 27 Закону України «Про карантин рослин», зобов’язані пройти реєстрацію в Держпродспоживслужбі відповідно до Порядку реєстрації осіб, які здійснюють господарську діяльність, пов’язану з виробництвом та обігом об’єктів регулювання, затвердженого цим наказом.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особам, що здійснюють діяльність з виробництва та маркування дерев’яного пакувального матеріалу, після реєстрації відповідно до Порядку реєстрації осіб, які здійснюють господарську діяльність, пов’язану з виробництвом та обігом об’єктів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надається актуальний статус провадження діяльності без необхідності підтвердження можливості здійснення господарської діяльності з виробництва та маркування дерев’яного пакувального матеріалу</a:t>
            </a:r>
          </a:p>
          <a:p>
            <a:pPr marL="0" indent="0" algn="ctr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8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-10717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992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 заяви про реєстрацію особи, яка здійснює господарську діяльність, пов’язану з виробництвом та обігом об’єктів регулювання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2479431"/>
            <a:ext cx="11087630" cy="410234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Заява про реєстрацію особи, яка здійснює господарську діяльність, пов’язану з виробництвом та обігом об’єктів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подається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територіального органу Держпродспоживслужби юридичними особами та фізичними особами - підприємцями - за місцезнаходженням, задекларованим / зареєстрованим місцем проживання (перебування) або за місцем провадження виду господарської діяльності, фізичними особами - за задекларованим / зареєстрованим місцем проживання (перебування) або за місцем провадження виду господарської діяльності.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Достовірність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інформації, наведеної в заяві, забезпечує особа, яка її подала.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Заява подається в письмовій формі шляхом особистого звернення, надсилається поштовим відправленням або в електронній формі. Заява в паперовій формі має бути засвідчена власноручним підписом особи або її уповноваженого представника, в електронній - з використанням електронного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підпису. 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Заява реєструється територіальним органом Держпродспоживслужби в день її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7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992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937804"/>
            <a:ext cx="10024493" cy="4643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</a:rPr>
              <a:t>У разі зміни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про :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код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згідно з ЄДРПОУ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або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реєстраційний номер облікової картки платника податків 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для фізичних осіб;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реєстраційний номер, наданий територіальним органом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Держпродспоживслужби;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місцезнаходження юридичної особи або задеклароване / зареєстроване місце проживання (перебування) фізичної особи - підприємця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номер телефона, адреса електронної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пошти.</a:t>
            </a:r>
          </a:p>
          <a:p>
            <a:pPr>
              <a:buFontTx/>
              <a:buChar char="-"/>
            </a:pP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Ви зобов’язані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протягом 10 робочих днів із дати оновлення відповідної інформації подати до Держпродспоживслужби оновлену інформацію у довільній формі.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Держпродспоживслужба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протягом 10 робочих днів з дня отримання оновленої інформації вносить запис про такі зміни до переліку операторів дерев’яного пакувального матеріалу.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0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992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445242"/>
            <a:ext cx="10323432" cy="51365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</a:rPr>
              <a:t>У разі зміни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інформації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про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код обробки, що застосовуватиметься для виробництва та/або маркування дерев’яного пакувального матеріалу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наявні потужності з виробництва та маркування дерев’яного пакувального матеріалу для відповідного методу обробки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місце виробництва та маркування дерев’яного пакувального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матеріалу;</a:t>
            </a:r>
          </a:p>
          <a:p>
            <a:pPr>
              <a:buFontTx/>
              <a:buChar char="-"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в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ідомостей в документах,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які засвідчують право власності або користування на потужності з виробництва та маркування дерев’яного пакувального матеріалу для відповідного методу обробки та, за наявності, земельну ділянку, на якій розміщено потужності, зазначені в заяві. 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Ви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повторно звертається для підтвердження можливості здійснення господарської діяльності з виробництва та маркування дерев’яного пакувального матеріалу відповідно до процедури,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для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підтвердження можливості здійснення господарської діяльності з виробництва та маркування дерев’яного пакувального матеріалу, з урахуванням таких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особливостей.</a:t>
            </a:r>
          </a:p>
          <a:p>
            <a:pPr algn="ctr">
              <a:buFontTx/>
              <a:buChar char="-"/>
            </a:pPr>
            <a:r>
              <a:rPr lang="uk-UA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перевірці </a:t>
            </a:r>
            <a:r>
              <a:rPr lang="uk-UA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підлягає лише оновлена </a:t>
            </a:r>
            <a:r>
              <a:rPr lang="uk-UA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інформація</a:t>
            </a:r>
            <a:endParaRPr lang="uk-UA" b="1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333333"/>
                </a:solidFill>
                <a:latin typeface="Times New Roman" panose="02020603050405020304" pitchFamily="18" charset="0"/>
              </a:rPr>
              <a:t>індивідуальний код, присвоєний зареєстрованій особі, яка здійснює господарську діяльність з виробництва та маркування дерев’яного пакувального матеріалу, залишається </a:t>
            </a:r>
            <a:r>
              <a:rPr lang="uk-UA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незмінним</a:t>
            </a:r>
            <a:endParaRPr lang="uk-UA" b="1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992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675745" y="1317487"/>
            <a:ext cx="9954155" cy="422378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Підставою для прийняття рішення (оформленого наказом) про скасування реєстрації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є:</a:t>
            </a:r>
            <a:endParaRPr lang="uk-UA" sz="1800" b="1" dirty="0">
              <a:solidFill>
                <a:schemeClr val="tx1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937804"/>
            <a:ext cx="11087630" cy="46439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звернення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 із заявою про скасування її реєстрації, складеної у довільній формі з урахуванням вимог статті 40 Закону України «Про адміністративну процедуру», у зв’язку з припиненням господарської діяльності як особи, яка підлягає реєстрації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припинення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 діяльності, передбаченої статтею 27 Закону України «Про карантин рослин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неповідомлення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зміну відомостей про особу, поданих при реєстрації, у строк, встановлений цим Порядком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непідтвердження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 здійснення господарської діяльності з виробництва та маркування дерев’яного пакувального матеріалу відповідно до цього Порядку (у разі реєстрації особи за видом господарської діяльності з виробництва та маркування дерев’яного пакувального матеріалу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невиконання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 передбачених Фітосанітарними заходами щодо дерев’яного пакувального матеріалу, затвердженими наказом Міністерства аграрної політики та продовольства України від 27 травня 2024 року № 1640 (для осіб, які зареєстровані за видом господарської діяльності з виробництва та маркування дерев’яного пакувального матеріалу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інші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підстави, визначені законом.</a:t>
            </a: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про скасування реєстрації особи приймається не пізніше, ніж на наступний робочий день з дня, коли відповідному територіальному органу Держпродспоживслужби стала відома будь-яка з підстав, зазначених у цьому пункті.</a:t>
            </a:r>
          </a:p>
        </p:txBody>
      </p:sp>
    </p:spTree>
    <p:extLst>
      <p:ext uri="{BB962C8B-B14F-4D97-AF65-F5344CB8AC3E}">
        <p14:creationId xmlns:p14="http://schemas.microsoft.com/office/powerpoint/2010/main" val="108619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952691" cy="99268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675745" y="1317487"/>
            <a:ext cx="9954155" cy="422378"/>
          </a:xfrm>
        </p:spPr>
        <p:txBody>
          <a:bodyPr/>
          <a:lstStyle/>
          <a:p>
            <a:r>
              <a:rPr lang="uk-UA" sz="16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Підтвердження можливості здійснення господарської діяльності з виробництва та маркування дерев’яного пакувального матеріалу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937804"/>
            <a:ext cx="11087630" cy="4643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Для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 можливості здійснення господарської діяльності з виробництва та маркування дерев’яного пакувального матеріалу фізична особа - підприємець або юридична особа, зареєстрована відповідно до цього Порядку за видом господарської діяльності з виробництва та маркування дерев’яного пакувального матеріалу (далі - зареєстрована особа), звертається до Держпродспоживслужби із заявою у письмовій формі.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 заяви додаються копії документів, які засвідчують право власності або користування на потужності з виробництва та маркування дерев’яного пакувального матеріалу для відповідного методу обробки та, за наявності, земельну ділянку, на якій розміщено потужності, зазначені в заяві. Заява та копії документів, що додаються до неї, засвідчуються підписом зареєстрованої особи.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46285" y="609601"/>
            <a:ext cx="10583739" cy="9549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602286"/>
            <a:ext cx="11087630" cy="4979489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Держпродспоживслужба забезпечує протягом 15 робочих днів з дня реєстрації заяви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проведення державним фітосанітарним інспектором відповідного територіального органу Держпродспоживслужби перевірки відповідності наявних потужностей з виробництва та маркування дерев’яного пакувального матеріалу для відповідного методу обробки вимогам законодавства про карантин рослин та Міжнародного стандарту з фітосанітарних заходів № 15 (далі - МСФЗ № 15) згідно з інформацією, наданою в заяві та у доданих до неї документах. Час та дата такої перевірки узгоджуються із зареєстрованою особою.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Державний фітосанітарний інспектор відповідного територіального органу Держпродспоживслужби та зареєстрована особа мають право фіксувати процес проведення перевірки за допомогою засобів фото- та відеофіксації.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За результатами перевірки державний фітосанітарний інспектор відповідного територіального органу Держпродспоживслужби складає в двох примірниках у паперовій або електронній формі акт перевірки зареєстрованої особи щодо можливості здійснення господарської діяльності з виробництва та маркування дерев’яного пакувального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матеріалу, один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примірник якого залишається у державного фітосанітарного інспектора відповідного територіального органу Держпродспоживслужби, другий надається зареєстрованій особі.</a:t>
            </a:r>
            <a:endParaRPr lang="uk-UA" i="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2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B397DC4-5671-D8A2-DF24-F9755BF36F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4AC2F">
              <a:alpha val="67000"/>
            </a:srgbClr>
          </a:solidFill>
          <a:ln>
            <a:solidFill>
              <a:srgbClr val="44AC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2A560F"/>
              </a:solidFill>
              <a:latin typeface="Inerta Thin" pitchFamily="50" charset="-52"/>
              <a:ea typeface="Verdana" panose="020B0604030504040204" pitchFamily="34" charset="0"/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5220C45-E6F7-C7E1-1EAB-058F7A9218AA}"/>
              </a:ext>
            </a:extLst>
          </p:cNvPr>
          <p:cNvGrpSpPr/>
          <p:nvPr/>
        </p:nvGrpSpPr>
        <p:grpSpPr>
          <a:xfrm>
            <a:off x="533400" y="283907"/>
            <a:ext cx="7086600" cy="906718"/>
            <a:chOff x="6142075" y="124042"/>
            <a:chExt cx="5789507" cy="1182239"/>
          </a:xfrm>
        </p:grpSpPr>
        <p:pic>
          <p:nvPicPr>
            <p:cNvPr id="6" name="Google Shape;102;p2" descr="Изображение выглядит как текст, Графика, символ, Шрифт&#10;&#10;Автоматически созданное описание">
              <a:extLst>
                <a:ext uri="{FF2B5EF4-FFF2-40B4-BE49-F238E27FC236}">
                  <a16:creationId xmlns:a16="http://schemas.microsoft.com/office/drawing/2014/main" id="{8451C7F7-88B8-17B9-BE07-B12A92B0F36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142075" y="124042"/>
              <a:ext cx="757151" cy="1182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F5D458-04B1-58CB-B168-C0EFA9802BCE}"/>
                </a:ext>
              </a:extLst>
            </p:cNvPr>
            <p:cNvSpPr txBox="1"/>
            <p:nvPr/>
          </p:nvSpPr>
          <p:spPr>
            <a:xfrm>
              <a:off x="6832667" y="290617"/>
              <a:ext cx="5098915" cy="922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0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Головне</a:t>
              </a:r>
              <a:r>
                <a:rPr kumimoji="0" lang="uk-UA" sz="20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 управління Держпродспоживслужби                     у Волинській облас</a:t>
              </a:r>
              <a:r>
                <a:rPr kumimoji="0" lang="uk-UA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E4508"/>
                  </a:solidFill>
                  <a:effectLst/>
                  <a:uLnTx/>
                  <a:uFillTx/>
                  <a:latin typeface="Inerta Black" pitchFamily="50" charset="-52"/>
                  <a:ea typeface="+mn-ea"/>
                  <a:cs typeface="+mn-cs"/>
                </a:rPr>
                <a:t>ті</a:t>
              </a:r>
              <a:endPara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E4508"/>
                </a:solidFill>
                <a:effectLst/>
                <a:uLnTx/>
                <a:uFillTx/>
                <a:latin typeface="Inerta Black" pitchFamily="50" charset="-52"/>
                <a:ea typeface="+mn-ea"/>
                <a:cs typeface="+mn-cs"/>
              </a:endParaRPr>
            </a:p>
          </p:txBody>
        </p:sp>
      </p:grpSp>
      <p:graphicFrame>
        <p:nvGraphicFramePr>
          <p:cNvPr id="8" name="Google Shape;134;p5">
            <a:extLst>
              <a:ext uri="{FF2B5EF4-FFF2-40B4-BE49-F238E27FC236}">
                <a16:creationId xmlns:a16="http://schemas.microsoft.com/office/drawing/2014/main" id="{63483449-C677-9668-3637-1D22CAB7D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65612"/>
              </p:ext>
            </p:extLst>
          </p:nvPr>
        </p:nvGraphicFramePr>
        <p:xfrm>
          <a:off x="5531109" y="1157286"/>
          <a:ext cx="6232266" cy="318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46285" y="609601"/>
            <a:ext cx="10583739" cy="9549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sz="2700" b="1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75745" y="1602286"/>
            <a:ext cx="11087630" cy="4979489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Акт перевірки, що підтверджує можливість здійснення зареєстрованою особою господарської діяльності з виробництва та маркування дерев’яного пакувального матеріалу, складається у разі відповідності наявних потужностей з виробництва та маркування дерев’яного пакувального матеріалу для відповідного методу обробки вимогам законодавства про карантин рослин та МСФЗ № 15 та є підставою для прийняття Держпродспоживслужбою рішення (оформленого наказом) про можливість здійснення зареєстрованою особою господарської діяльності з виробництва та маркування дерев’яного пакувального матеріалу, у тому числі нанесення коду (кодів) обробки.</a:t>
            </a:r>
          </a:p>
          <a:p>
            <a:pPr algn="just"/>
            <a:endParaRPr lang="uk-UA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</a:rPr>
              <a:t>Акт перевірки, що не підтверджує можливість здійснення зареєстрованою особою господарської діяльності з виробництва та маркування дерев’яного пакувального матеріалу, складається у разі невідповідності наявних потужностей з виробництва та маркування дерев’яного пакувального матеріалу для відповідного методу обробки вимогам законодавства про карантин рослин та МСФЗ № 15, та є підставою для скасування реєстрації такої особи, як особи, яка здійснює господарську діяльність з виробництва та маркування дерев’яного пакувального матеріалу відповідно до статті 27 Закону України «Про карантин рослин».</a:t>
            </a:r>
            <a:endParaRPr lang="uk-UA" i="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29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683</TotalTime>
  <Words>1238</Words>
  <Application>Microsoft Office PowerPoint</Application>
  <PresentationFormat>Широкоэкранный</PresentationFormat>
  <Paragraphs>75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Aptos</vt:lpstr>
      <vt:lpstr>Arial</vt:lpstr>
      <vt:lpstr>Inerta Black</vt:lpstr>
      <vt:lpstr>Inerta Light</vt:lpstr>
      <vt:lpstr>Inerta Thin</vt:lpstr>
      <vt:lpstr>Times New Roman</vt:lpstr>
      <vt:lpstr>Trebuchet MS</vt:lpstr>
      <vt:lpstr>Verdana</vt:lpstr>
      <vt:lpstr>Wingdings 3</vt:lpstr>
      <vt:lpstr>Аспект</vt:lpstr>
      <vt:lpstr>Презентация PowerPoint</vt:lpstr>
      <vt:lpstr> 2025 рік розпочався із змін законодавства у  сфері карантину рослин</vt:lpstr>
      <vt:lpstr> </vt:lpstr>
      <vt:lpstr> </vt:lpstr>
      <vt:lpstr> </vt:lpstr>
      <vt:lpstr> </vt:lpstr>
      <vt:lpstr> </vt:lpstr>
      <vt:lpstr> </vt:lpstr>
      <vt:lpstr> 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Гуменюк</dc:creator>
  <cp:lastModifiedBy>Користувач Windows</cp:lastModifiedBy>
  <cp:revision>44</cp:revision>
  <dcterms:created xsi:type="dcterms:W3CDTF">2024-10-31T08:44:26Z</dcterms:created>
  <dcterms:modified xsi:type="dcterms:W3CDTF">2025-02-19T06:06:25Z</dcterms:modified>
</cp:coreProperties>
</file>